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3" r:id="rId8"/>
    <p:sldId id="265" r:id="rId9"/>
    <p:sldId id="261" r:id="rId10"/>
    <p:sldId id="262" r:id="rId11"/>
    <p:sldId id="268" r:id="rId12"/>
    <p:sldId id="270" r:id="rId13"/>
    <p:sldId id="277" r:id="rId14"/>
    <p:sldId id="271" r:id="rId15"/>
    <p:sldId id="269" r:id="rId16"/>
    <p:sldId id="273" r:id="rId17"/>
    <p:sldId id="276" r:id="rId18"/>
    <p:sldId id="278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nnah Thinyane" initials="HT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69696"/>
    <a:srgbClr val="666699"/>
    <a:srgbClr val="FF33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5244" autoAdjust="0"/>
  </p:normalViewPr>
  <p:slideViewPr>
    <p:cSldViewPr>
      <p:cViewPr>
        <p:scale>
          <a:sx n="110" d="100"/>
          <a:sy n="110" d="100"/>
        </p:scale>
        <p:origin x="-2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chart>
    <c:title>
      <c:layout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en-US"/>
        </a:p>
      </c:txPr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Gender</c:v>
                </c:pt>
              </c:strCache>
            </c:strRef>
          </c:tx>
          <c:spPr>
            <a:solidFill>
              <a:srgbClr val="FF0000"/>
            </a:solidFill>
          </c:spPr>
          <c:dPt>
            <c:idx val="0"/>
            <c:spPr>
              <a:solidFill>
                <a:schemeClr val="accent1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Percent val="1"/>
            <c:showLeaderLines val="1"/>
          </c:dLbls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25.6</c:v>
                </c:pt>
                <c:pt idx="1">
                  <c:v>74.400000000000006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</c:legendEntry>
      <c:layout/>
    </c:legend>
    <c:plotVisOnly val="1"/>
    <c:dispBlanksAs val="zero"/>
  </c:chart>
  <c:spPr>
    <a:solidFill>
      <a:schemeClr val="tx1"/>
    </a:solidFill>
  </c:spPr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chart>
    <c:title>
      <c:layout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en-US"/>
        </a:p>
      </c:txPr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Age</c:v>
                </c:pt>
              </c:strCache>
            </c:strRef>
          </c:tx>
          <c:dPt>
            <c:idx val="0"/>
            <c:spPr>
              <a:solidFill>
                <a:srgbClr val="FFC000"/>
              </a:solidFill>
            </c:spPr>
          </c:dPt>
          <c:dPt>
            <c:idx val="1"/>
            <c:spPr>
              <a:solidFill>
                <a:schemeClr val="accent1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Percent val="1"/>
            <c:showLeaderLines val="1"/>
          </c:dLbls>
          <c:cat>
            <c:strRef>
              <c:f>Sheet1!$A$2:$A$4</c:f>
              <c:strCache>
                <c:ptCount val="3"/>
                <c:pt idx="0">
                  <c:v>18-20</c:v>
                </c:pt>
                <c:pt idx="1">
                  <c:v>21-23</c:v>
                </c:pt>
                <c:pt idx="2">
                  <c:v>&gt; 23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83</c:v>
                </c:pt>
                <c:pt idx="1">
                  <c:v>13</c:v>
                </c:pt>
                <c:pt idx="2">
                  <c:v>3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</c:legendEntry>
      <c:layout/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en-US" dirty="0" smtClean="0">
                <a:solidFill>
                  <a:schemeClr val="bg1"/>
                </a:solidFill>
              </a:rPr>
              <a:t>Majors</a:t>
            </a:r>
            <a:endParaRPr lang="en-US" dirty="0">
              <a:solidFill>
                <a:schemeClr val="bg1"/>
              </a:solidFill>
            </a:endParaRP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Major</c:v>
                </c:pt>
              </c:strCache>
            </c:strRef>
          </c:tx>
          <c:spPr>
            <a:solidFill>
              <a:srgbClr val="FFC000"/>
            </a:solidFill>
          </c:spPr>
          <c:dPt>
            <c:idx val="1"/>
            <c:spPr>
              <a:solidFill>
                <a:schemeClr val="accent1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Percent val="1"/>
            <c:showLeaderLines val="1"/>
          </c:dLbls>
          <c:cat>
            <c:strRef>
              <c:f>Sheet1!$A$2:$A$5</c:f>
              <c:strCache>
                <c:ptCount val="4"/>
                <c:pt idx="0">
                  <c:v>Pharmacy</c:v>
                </c:pt>
                <c:pt idx="1">
                  <c:v>Chemistry</c:v>
                </c:pt>
                <c:pt idx="2">
                  <c:v>Biology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38</c:v>
                </c:pt>
                <c:pt idx="1">
                  <c:v>31</c:v>
                </c:pt>
                <c:pt idx="2">
                  <c:v>12</c:v>
                </c:pt>
                <c:pt idx="3">
                  <c:v>19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</c:legendEntry>
      <c:layout/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layout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en-US"/>
        </a:p>
      </c:txPr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Year of study</c:v>
                </c:pt>
              </c:strCache>
            </c:strRef>
          </c:tx>
          <c:dPt>
            <c:idx val="0"/>
            <c:spPr>
              <a:solidFill>
                <a:srgbClr val="FFC00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chemeClr val="accent1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Percent val="1"/>
            <c:showLeaderLines val="1"/>
          </c:dLbls>
          <c:cat>
            <c:strRef>
              <c:f>Sheet1!$A$2:$A$5</c:f>
              <c:strCache>
                <c:ptCount val="4"/>
                <c:pt idx="0">
                  <c:v>1st</c:v>
                </c:pt>
                <c:pt idx="1">
                  <c:v>2nd</c:v>
                </c:pt>
                <c:pt idx="2">
                  <c:v>3rd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87</c:v>
                </c:pt>
                <c:pt idx="1">
                  <c:v>6</c:v>
                </c:pt>
                <c:pt idx="2">
                  <c:v>7</c:v>
                </c:pt>
                <c:pt idx="3">
                  <c:v>1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</c:legendEntry>
      <c:layout/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chart>
    <c:title>
      <c:layout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en-US"/>
        </a:p>
      </c:txPr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Most wanted apps</c:v>
                </c:pt>
              </c:strCache>
            </c:strRef>
          </c:tx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Pt>
            <c:idx val="4"/>
            <c:spPr>
              <a:solidFill>
                <a:srgbClr val="FF3399"/>
              </a:solidFill>
            </c:spPr>
          </c:dPt>
          <c:dPt>
            <c:idx val="5"/>
            <c:spPr>
              <a:solidFill>
                <a:srgbClr val="FFFF00"/>
              </a:solidFill>
            </c:spPr>
          </c:dPt>
          <c:dPt>
            <c:idx val="6"/>
            <c:spPr>
              <a:solidFill>
                <a:srgbClr val="969696"/>
              </a:solidFill>
            </c:spPr>
          </c:dPt>
          <c:dPt>
            <c:idx val="7"/>
            <c:spPr>
              <a:solidFill>
                <a:srgbClr val="FFC000"/>
              </a:solidFill>
            </c:spPr>
          </c:dPt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Percent val="1"/>
            <c:showLeaderLines val="1"/>
          </c:dLbls>
          <c:cat>
            <c:strRef>
              <c:f>Sheet1!$A$2:$A$9</c:f>
              <c:strCache>
                <c:ptCount val="8"/>
                <c:pt idx="0">
                  <c:v>Weather info</c:v>
                </c:pt>
                <c:pt idx="1">
                  <c:v>Calendar</c:v>
                </c:pt>
                <c:pt idx="2">
                  <c:v>Social networking</c:v>
                </c:pt>
                <c:pt idx="3">
                  <c:v>Email notifications</c:v>
                </c:pt>
                <c:pt idx="4">
                  <c:v>GPS Services</c:v>
                </c:pt>
                <c:pt idx="5">
                  <c:v>Gesture control apps</c:v>
                </c:pt>
                <c:pt idx="6">
                  <c:v>Pedometer</c:v>
                </c:pt>
                <c:pt idx="7">
                  <c:v>Other (misc. apps)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12</c:v>
                </c:pt>
                <c:pt idx="1">
                  <c:v>12</c:v>
                </c:pt>
                <c:pt idx="2">
                  <c:v>11</c:v>
                </c:pt>
                <c:pt idx="3">
                  <c:v>11</c:v>
                </c:pt>
                <c:pt idx="4">
                  <c:v>9</c:v>
                </c:pt>
                <c:pt idx="5">
                  <c:v>9</c:v>
                </c:pt>
                <c:pt idx="6">
                  <c:v>8</c:v>
                </c:pt>
                <c:pt idx="7">
                  <c:v>28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5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6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7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en-US"/>
          </a:p>
        </c:txPr>
      </c:legendEntry>
      <c:layout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CB753-4823-4908-8A5A-FC6D686B64E5}" type="datetimeFigureOut">
              <a:rPr lang="en-ZA" smtClean="0"/>
              <a:pPr/>
              <a:t>2014/08/11</a:t>
            </a:fld>
            <a:endParaRPr lang="en-Z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C02A-86B6-4FE1-AB9B-EF4B76EED55A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CB753-4823-4908-8A5A-FC6D686B64E5}" type="datetimeFigureOut">
              <a:rPr lang="en-ZA" smtClean="0"/>
              <a:pPr/>
              <a:t>2014/08/11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C02A-86B6-4FE1-AB9B-EF4B76EED55A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CB753-4823-4908-8A5A-FC6D686B64E5}" type="datetimeFigureOut">
              <a:rPr lang="en-ZA" smtClean="0"/>
              <a:pPr/>
              <a:t>2014/08/11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C02A-86B6-4FE1-AB9B-EF4B76EED55A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CB753-4823-4908-8A5A-FC6D686B64E5}" type="datetimeFigureOut">
              <a:rPr lang="en-ZA" smtClean="0"/>
              <a:pPr/>
              <a:t>2014/08/11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C02A-86B6-4FE1-AB9B-EF4B76EED55A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CB753-4823-4908-8A5A-FC6D686B64E5}" type="datetimeFigureOut">
              <a:rPr lang="en-ZA" smtClean="0"/>
              <a:pPr/>
              <a:t>2014/08/11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C02A-86B6-4FE1-AB9B-EF4B76EED55A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CB753-4823-4908-8A5A-FC6D686B64E5}" type="datetimeFigureOut">
              <a:rPr lang="en-ZA" smtClean="0"/>
              <a:pPr/>
              <a:t>2014/08/11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C02A-86B6-4FE1-AB9B-EF4B76EED55A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CB753-4823-4908-8A5A-FC6D686B64E5}" type="datetimeFigureOut">
              <a:rPr lang="en-ZA" smtClean="0"/>
              <a:pPr/>
              <a:t>2014/08/11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C02A-86B6-4FE1-AB9B-EF4B76EED55A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CB753-4823-4908-8A5A-FC6D686B64E5}" type="datetimeFigureOut">
              <a:rPr lang="en-ZA" smtClean="0"/>
              <a:pPr/>
              <a:t>2014/08/11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C02A-86B6-4FE1-AB9B-EF4B76EED55A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CB753-4823-4908-8A5A-FC6D686B64E5}" type="datetimeFigureOut">
              <a:rPr lang="en-ZA" smtClean="0"/>
              <a:pPr/>
              <a:t>2014/08/11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C02A-86B6-4FE1-AB9B-EF4B76EED55A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CB753-4823-4908-8A5A-FC6D686B64E5}" type="datetimeFigureOut">
              <a:rPr lang="en-ZA" smtClean="0"/>
              <a:pPr/>
              <a:t>2014/08/11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C02A-86B6-4FE1-AB9B-EF4B76EED55A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CB753-4823-4908-8A5A-FC6D686B64E5}" type="datetimeFigureOut">
              <a:rPr lang="en-ZA" smtClean="0"/>
              <a:pPr/>
              <a:t>2014/08/11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1F0C02A-86B6-4FE1-AB9B-EF4B76EED55A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53CB753-4823-4908-8A5A-FC6D686B64E5}" type="datetimeFigureOut">
              <a:rPr lang="en-ZA" smtClean="0"/>
              <a:pPr/>
              <a:t>2014/08/11</a:t>
            </a:fld>
            <a:endParaRPr lang="en-Z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1F0C02A-86B6-4FE1-AB9B-EF4B76EED55A}" type="slidenum">
              <a:rPr lang="en-ZA" smtClean="0"/>
              <a:pPr/>
              <a:t>‹#›</a:t>
            </a:fld>
            <a:endParaRPr lang="en-Z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F:\Honours\Project\Seminar%202\WP_20140810_001.mp4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8077200" cy="1656184"/>
          </a:xfrm>
        </p:spPr>
        <p:txBody>
          <a:bodyPr>
            <a:noAutofit/>
          </a:bodyPr>
          <a:lstStyle/>
          <a:p>
            <a:pPr algn="ctr"/>
            <a:r>
              <a:rPr lang="en-ZA" sz="4000" dirty="0" smtClean="0">
                <a:solidFill>
                  <a:schemeClr val="bg2">
                    <a:lumMod val="75000"/>
                  </a:schemeClr>
                </a:solidFill>
              </a:rPr>
              <a:t>An investigation into the usefulness of the Smart Watch Interface for university students</a:t>
            </a:r>
            <a:endParaRPr lang="en-ZA" sz="4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39752" y="3212976"/>
            <a:ext cx="46085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2400" b="1" u="sng" smtClean="0">
                <a:solidFill>
                  <a:schemeClr val="bg1"/>
                </a:solidFill>
              </a:rPr>
              <a:t>Investigator</a:t>
            </a:r>
            <a:r>
              <a:rPr lang="en-ZA" sz="2400" b="1" u="sng" dirty="0" smtClean="0">
                <a:solidFill>
                  <a:schemeClr val="bg1"/>
                </a:solidFill>
              </a:rPr>
              <a:t>: </a:t>
            </a:r>
          </a:p>
          <a:p>
            <a:pPr algn="ctr"/>
            <a:r>
              <a:rPr lang="en-ZA" sz="2000" dirty="0" smtClean="0">
                <a:solidFill>
                  <a:schemeClr val="bg1"/>
                </a:solidFill>
              </a:rPr>
              <a:t>Kyle Johnson</a:t>
            </a:r>
          </a:p>
        </p:txBody>
      </p:sp>
      <p:sp>
        <p:nvSpPr>
          <p:cNvPr id="9" name="Rectangle 8"/>
          <p:cNvSpPr/>
          <p:nvPr/>
        </p:nvSpPr>
        <p:spPr>
          <a:xfrm>
            <a:off x="2627784" y="4365104"/>
            <a:ext cx="3600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2400" dirty="0" smtClean="0">
                <a:solidFill>
                  <a:schemeClr val="bg1"/>
                </a:solidFill>
              </a:rPr>
              <a:t>    </a:t>
            </a:r>
            <a:r>
              <a:rPr lang="en-ZA" sz="2400" b="1" u="sng" dirty="0" smtClean="0">
                <a:solidFill>
                  <a:schemeClr val="bg1"/>
                </a:solidFill>
              </a:rPr>
              <a:t>Project Supervisors: </a:t>
            </a:r>
          </a:p>
          <a:p>
            <a:pPr algn="ctr"/>
            <a:r>
              <a:rPr lang="en-ZA" sz="2000" dirty="0" smtClean="0">
                <a:solidFill>
                  <a:schemeClr val="bg1"/>
                </a:solidFill>
              </a:rPr>
              <a:t>      Prof. Hannah </a:t>
            </a:r>
            <a:r>
              <a:rPr lang="en-ZA" sz="2000" dirty="0" err="1" smtClean="0">
                <a:solidFill>
                  <a:schemeClr val="bg1"/>
                </a:solidFill>
              </a:rPr>
              <a:t>Thinyane</a:t>
            </a:r>
            <a:endParaRPr lang="en-ZA" sz="2000" dirty="0" smtClean="0">
              <a:solidFill>
                <a:schemeClr val="bg1"/>
              </a:solidFill>
            </a:endParaRPr>
          </a:p>
          <a:p>
            <a:pPr algn="ctr"/>
            <a:r>
              <a:rPr lang="en-ZA" sz="2000" dirty="0" smtClean="0">
                <a:solidFill>
                  <a:schemeClr val="bg1"/>
                </a:solidFill>
              </a:rPr>
              <a:t>   Mrs. Ingrid </a:t>
            </a:r>
            <a:r>
              <a:rPr lang="en-ZA" sz="2000" dirty="0" err="1" smtClean="0">
                <a:solidFill>
                  <a:schemeClr val="bg1"/>
                </a:solidFill>
              </a:rPr>
              <a:t>Siebörger</a:t>
            </a:r>
            <a:endParaRPr lang="en-ZA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75656" y="1340768"/>
            <a:ext cx="5832648" cy="648072"/>
          </a:xfrm>
        </p:spPr>
        <p:txBody>
          <a:bodyPr>
            <a:noAutofit/>
          </a:bodyPr>
          <a:lstStyle/>
          <a:p>
            <a:pPr algn="ctr"/>
            <a:r>
              <a:rPr lang="en-ZA" sz="4000" dirty="0" smtClean="0">
                <a:solidFill>
                  <a:schemeClr val="bg2">
                    <a:lumMod val="75000"/>
                  </a:schemeClr>
                </a:solidFill>
              </a:rPr>
              <a:t>Development: from cloud to wrist</a:t>
            </a:r>
            <a:endParaRPr lang="en-ZA" sz="4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916832"/>
            <a:ext cx="456009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ZA" dirty="0" smtClean="0">
                <a:solidFill>
                  <a:schemeClr val="bg1"/>
                </a:solidFill>
              </a:rPr>
              <a:t> </a:t>
            </a:r>
            <a:r>
              <a:rPr lang="en-ZA" dirty="0" err="1" smtClean="0">
                <a:solidFill>
                  <a:schemeClr val="bg1"/>
                </a:solidFill>
              </a:rPr>
              <a:t>CloudPebble</a:t>
            </a:r>
            <a:r>
              <a:rPr lang="en-ZA" dirty="0" smtClean="0">
                <a:solidFill>
                  <a:schemeClr val="bg1"/>
                </a:solidFill>
              </a:rPr>
              <a:t> IDE</a:t>
            </a:r>
          </a:p>
          <a:p>
            <a:r>
              <a:rPr lang="en-ZA" dirty="0" smtClean="0">
                <a:solidFill>
                  <a:schemeClr val="bg1"/>
                </a:solidFill>
              </a:rPr>
              <a:t>  Using C with Pebble specific libraries</a:t>
            </a:r>
          </a:p>
          <a:p>
            <a:endParaRPr lang="en-ZA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ZA" dirty="0" smtClean="0">
                <a:solidFill>
                  <a:schemeClr val="bg1"/>
                </a:solidFill>
              </a:rPr>
              <a:t> Sent via </a:t>
            </a:r>
            <a:r>
              <a:rPr lang="en-ZA" dirty="0" err="1" smtClean="0">
                <a:solidFill>
                  <a:schemeClr val="bg1"/>
                </a:solidFill>
              </a:rPr>
              <a:t>WiFi</a:t>
            </a:r>
            <a:r>
              <a:rPr lang="en-ZA" dirty="0" smtClean="0">
                <a:solidFill>
                  <a:schemeClr val="bg1"/>
                </a:solidFill>
              </a:rPr>
              <a:t> to Phone, Pebble control app</a:t>
            </a:r>
          </a:p>
          <a:p>
            <a:r>
              <a:rPr lang="en-ZA" dirty="0" smtClean="0">
                <a:solidFill>
                  <a:schemeClr val="bg1"/>
                </a:solidFill>
              </a:rPr>
              <a:t>  pushes </a:t>
            </a:r>
            <a:r>
              <a:rPr lang="en-ZA" dirty="0" err="1" smtClean="0">
                <a:solidFill>
                  <a:schemeClr val="bg1"/>
                </a:solidFill>
              </a:rPr>
              <a:t>watchapp</a:t>
            </a:r>
            <a:r>
              <a:rPr lang="en-ZA" dirty="0" smtClean="0">
                <a:solidFill>
                  <a:schemeClr val="bg1"/>
                </a:solidFill>
              </a:rPr>
              <a:t> / </a:t>
            </a:r>
            <a:r>
              <a:rPr lang="en-ZA" dirty="0" err="1" smtClean="0">
                <a:solidFill>
                  <a:schemeClr val="bg1"/>
                </a:solidFill>
              </a:rPr>
              <a:t>watchface</a:t>
            </a:r>
            <a:r>
              <a:rPr lang="en-ZA" dirty="0" smtClean="0">
                <a:solidFill>
                  <a:schemeClr val="bg1"/>
                </a:solidFill>
              </a:rPr>
              <a:t> to pebble</a:t>
            </a:r>
          </a:p>
          <a:p>
            <a:r>
              <a:rPr lang="en-ZA" dirty="0" smtClean="0">
                <a:solidFill>
                  <a:schemeClr val="bg1"/>
                </a:solidFill>
              </a:rPr>
              <a:t>  via Bluetooth</a:t>
            </a:r>
            <a:endParaRPr lang="en-ZA" dirty="0">
              <a:solidFill>
                <a:schemeClr val="bg1"/>
              </a:solidFill>
            </a:endParaRPr>
          </a:p>
        </p:txBody>
      </p:sp>
      <p:pic>
        <p:nvPicPr>
          <p:cNvPr id="3076" name="Picture 4" descr="http://www.clipartbest.com/cliparts/acq/Ejn/acqEjngc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4077072"/>
            <a:ext cx="1440160" cy="864096"/>
          </a:xfrm>
          <a:prstGeom prst="rect">
            <a:avLst/>
          </a:prstGeom>
          <a:noFill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221088"/>
            <a:ext cx="878011" cy="1781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Weath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4653136"/>
            <a:ext cx="1152128" cy="1827513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2699792" y="4869160"/>
            <a:ext cx="936104" cy="432048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699792" y="5589240"/>
            <a:ext cx="3384376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411760" y="407707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192.168.1.80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3079" name="AutoShape 7" descr="https://cdn1.iconfinder.com/data/icons/ios-7-style-metro-ui-icons/512/MetroUI_Bluetooth_Al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pic>
        <p:nvPicPr>
          <p:cNvPr id="3081" name="Picture 9" descr="https://cdn1.iconfinder.com/data/icons/ios-7-style-metro-ui-icons/512/MetroUI_Bluetooth_Al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5661248"/>
            <a:ext cx="504056" cy="504056"/>
          </a:xfrm>
          <a:prstGeom prst="rect">
            <a:avLst/>
          </a:prstGeom>
          <a:noFill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6021288"/>
            <a:ext cx="546920" cy="54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Pebble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2160" y="1700808"/>
            <a:ext cx="2914286" cy="252028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012160" y="393305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Compiled C</a:t>
            </a:r>
            <a:endParaRPr lang="en-ZA" dirty="0">
              <a:solidFill>
                <a:schemeClr val="bg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148064" y="3717032"/>
            <a:ext cx="936104" cy="432048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75656" y="1340768"/>
            <a:ext cx="6336704" cy="648072"/>
          </a:xfrm>
        </p:spPr>
        <p:txBody>
          <a:bodyPr>
            <a:noAutofit/>
          </a:bodyPr>
          <a:lstStyle/>
          <a:p>
            <a:pPr algn="ctr"/>
            <a:r>
              <a:rPr lang="en-ZA" sz="4000" dirty="0" smtClean="0">
                <a:solidFill>
                  <a:schemeClr val="bg2">
                    <a:lumMod val="75000"/>
                  </a:schemeClr>
                </a:solidFill>
              </a:rPr>
              <a:t>Development: </a:t>
            </a:r>
            <a:r>
              <a:rPr lang="en-ZA" sz="4000" dirty="0" err="1" smtClean="0">
                <a:solidFill>
                  <a:schemeClr val="bg2">
                    <a:lumMod val="75000"/>
                  </a:schemeClr>
                </a:solidFill>
              </a:rPr>
              <a:t>Notifier</a:t>
            </a:r>
            <a:r>
              <a:rPr lang="en-ZA" sz="4000" dirty="0" smtClean="0">
                <a:solidFill>
                  <a:schemeClr val="bg2">
                    <a:lumMod val="75000"/>
                  </a:schemeClr>
                </a:solidFill>
              </a:rPr>
              <a:t> Application</a:t>
            </a:r>
            <a:endParaRPr lang="en-ZA" sz="4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079" name="AutoShape 7" descr="https://cdn1.iconfinder.com/data/icons/ios-7-style-metro-ui-icons/512/MetroUI_Bluetooth_Al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pic>
        <p:nvPicPr>
          <p:cNvPr id="17" name="Picture 16" descr="Weath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996952"/>
            <a:ext cx="1498079" cy="237626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83568" y="2420888"/>
            <a:ext cx="1224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1. Weather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15816" y="2420888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2. Email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88024" y="2420888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3. Calendar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60232" y="2420888"/>
            <a:ext cx="2246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4. Social Networking</a:t>
            </a:r>
            <a:endParaRPr lang="en-ZA" dirty="0">
              <a:solidFill>
                <a:schemeClr val="bg1"/>
              </a:solidFill>
            </a:endParaRPr>
          </a:p>
        </p:txBody>
      </p:sp>
      <p:pic>
        <p:nvPicPr>
          <p:cNvPr id="23" name="Picture 22" descr="Calendar Screen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996952"/>
            <a:ext cx="1512168" cy="2398611"/>
          </a:xfrm>
          <a:prstGeom prst="rect">
            <a:avLst/>
          </a:prstGeom>
        </p:spPr>
      </p:pic>
      <p:pic>
        <p:nvPicPr>
          <p:cNvPr id="24" name="Picture 23" descr="fbscre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0" y="2974604"/>
            <a:ext cx="1512168" cy="2398611"/>
          </a:xfrm>
          <a:prstGeom prst="rect">
            <a:avLst/>
          </a:prstGeom>
        </p:spPr>
      </p:pic>
      <p:pic>
        <p:nvPicPr>
          <p:cNvPr id="25" name="Picture 24" descr="emailscre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9792" y="2996952"/>
            <a:ext cx="1513329" cy="240045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75656" y="1340768"/>
            <a:ext cx="6336704" cy="648072"/>
          </a:xfrm>
        </p:spPr>
        <p:txBody>
          <a:bodyPr>
            <a:noAutofit/>
          </a:bodyPr>
          <a:lstStyle/>
          <a:p>
            <a:pPr algn="ctr"/>
            <a:r>
              <a:rPr lang="en-ZA" sz="4000" dirty="0" smtClean="0">
                <a:solidFill>
                  <a:schemeClr val="bg2">
                    <a:lumMod val="75000"/>
                  </a:schemeClr>
                </a:solidFill>
              </a:rPr>
              <a:t>Development: </a:t>
            </a:r>
            <a:r>
              <a:rPr lang="en-ZA" sz="4000" dirty="0" err="1" smtClean="0">
                <a:solidFill>
                  <a:schemeClr val="bg2">
                    <a:lumMod val="75000"/>
                  </a:schemeClr>
                </a:solidFill>
              </a:rPr>
              <a:t>Notifier</a:t>
            </a:r>
            <a:r>
              <a:rPr lang="en-ZA" sz="4000" dirty="0" smtClean="0">
                <a:solidFill>
                  <a:schemeClr val="bg2">
                    <a:lumMod val="75000"/>
                  </a:schemeClr>
                </a:solidFill>
              </a:rPr>
              <a:t> Application</a:t>
            </a:r>
            <a:endParaRPr lang="en-ZA" sz="4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079" name="AutoShape 7" descr="https://cdn1.iconfinder.com/data/icons/ios-7-style-metro-ui-icons/512/MetroUI_Bluetooth_Al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12" name="TextBox 11"/>
          <p:cNvSpPr txBox="1"/>
          <p:nvPr/>
        </p:nvSpPr>
        <p:spPr>
          <a:xfrm>
            <a:off x="323528" y="1988840"/>
            <a:ext cx="856895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ZA" sz="2400" dirty="0" smtClean="0">
                <a:solidFill>
                  <a:schemeClr val="bg1"/>
                </a:solidFill>
              </a:rPr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en-ZA" sz="2400" dirty="0" smtClean="0">
                <a:solidFill>
                  <a:schemeClr val="bg1"/>
                </a:solidFill>
              </a:rPr>
              <a:t> Developed to demonstrate the use of notifications sent from the phone -&gt; Pebble and as a proof of concept to satisfy the user app requests in the questionnaire.</a:t>
            </a:r>
          </a:p>
          <a:p>
            <a:pPr algn="just"/>
            <a:endParaRPr lang="en-ZA" sz="2400" dirty="0" smtClean="0">
              <a:solidFill>
                <a:schemeClr val="bg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ZA" sz="2400" dirty="0" smtClean="0">
                <a:solidFill>
                  <a:schemeClr val="bg1"/>
                </a:solidFill>
              </a:rPr>
              <a:t> Control app will send notification messages to the Pebble in response to any relevant information received on the phone.</a:t>
            </a:r>
          </a:p>
          <a:p>
            <a:pPr algn="just">
              <a:buFont typeface="Arial" pitchFamily="34" charset="0"/>
              <a:buChar char="•"/>
            </a:pPr>
            <a:endParaRPr lang="en-ZA" sz="2400" dirty="0" smtClean="0">
              <a:solidFill>
                <a:schemeClr val="bg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ZA" sz="2400" dirty="0" smtClean="0">
                <a:solidFill>
                  <a:schemeClr val="bg1"/>
                </a:solidFill>
              </a:rPr>
              <a:t> Highlights the mechanism used to push information from phone to watch.</a:t>
            </a:r>
          </a:p>
          <a:p>
            <a:pPr algn="just"/>
            <a:endParaRPr lang="en-ZA" dirty="0" smtClean="0">
              <a:solidFill>
                <a:schemeClr val="bg1"/>
              </a:solidFill>
            </a:endParaRPr>
          </a:p>
          <a:p>
            <a:pPr algn="just"/>
            <a:r>
              <a:rPr lang="en-ZA" dirty="0" smtClean="0">
                <a:solidFill>
                  <a:schemeClr val="bg1"/>
                </a:solidFill>
              </a:rPr>
              <a:t>  </a:t>
            </a:r>
          </a:p>
          <a:p>
            <a:pPr algn="just"/>
            <a:endParaRPr lang="en-ZA" dirty="0" smtClean="0">
              <a:solidFill>
                <a:schemeClr val="bg1"/>
              </a:solidFill>
            </a:endParaRPr>
          </a:p>
          <a:p>
            <a:pPr algn="just"/>
            <a:endParaRPr lang="en-Z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75656" y="1340768"/>
            <a:ext cx="6336704" cy="648072"/>
          </a:xfrm>
        </p:spPr>
        <p:txBody>
          <a:bodyPr>
            <a:noAutofit/>
          </a:bodyPr>
          <a:lstStyle/>
          <a:p>
            <a:pPr algn="ctr"/>
            <a:r>
              <a:rPr lang="en-ZA" sz="4000" dirty="0" smtClean="0">
                <a:solidFill>
                  <a:schemeClr val="bg2">
                    <a:lumMod val="75000"/>
                  </a:schemeClr>
                </a:solidFill>
              </a:rPr>
              <a:t>Development: </a:t>
            </a:r>
            <a:r>
              <a:rPr lang="en-ZA" sz="4000" dirty="0" err="1" smtClean="0">
                <a:solidFill>
                  <a:schemeClr val="bg2">
                    <a:lumMod val="75000"/>
                  </a:schemeClr>
                </a:solidFill>
              </a:rPr>
              <a:t>Notifier</a:t>
            </a:r>
            <a:r>
              <a:rPr lang="en-ZA" sz="4000" dirty="0" smtClean="0">
                <a:solidFill>
                  <a:schemeClr val="bg2">
                    <a:lumMod val="75000"/>
                  </a:schemeClr>
                </a:solidFill>
              </a:rPr>
              <a:t> Application</a:t>
            </a:r>
            <a:endParaRPr lang="en-ZA" sz="4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079" name="AutoShape 7" descr="https://cdn1.iconfinder.com/data/icons/ios-7-style-metro-ui-icons/512/MetroUI_Bluetooth_Al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12" name="TextBox 11"/>
          <p:cNvSpPr txBox="1"/>
          <p:nvPr/>
        </p:nvSpPr>
        <p:spPr>
          <a:xfrm>
            <a:off x="323528" y="1988840"/>
            <a:ext cx="856895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ZA" sz="2400" dirty="0" smtClean="0">
              <a:solidFill>
                <a:schemeClr val="bg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ZA" sz="2400" dirty="0" smtClean="0">
                <a:solidFill>
                  <a:schemeClr val="bg1"/>
                </a:solidFill>
              </a:rPr>
              <a:t> The screen layer and its children layers are displayed on the Pebble based on these notification messages.</a:t>
            </a:r>
          </a:p>
          <a:p>
            <a:pPr algn="just"/>
            <a:endParaRPr lang="en-ZA" sz="2400" dirty="0" smtClean="0">
              <a:solidFill>
                <a:schemeClr val="bg1"/>
              </a:solidFill>
            </a:endParaRPr>
          </a:p>
          <a:p>
            <a:pPr algn="just"/>
            <a:endParaRPr lang="en-ZA" sz="2400" dirty="0" smtClean="0">
              <a:solidFill>
                <a:schemeClr val="bg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ZA" sz="2400" dirty="0" smtClean="0">
                <a:solidFill>
                  <a:schemeClr val="bg1"/>
                </a:solidFill>
              </a:rPr>
              <a:t> Demonstrates an application based on what the participants of the survey wanted. Familiarization with the IDE and the anatomy of  a Pebble application.    </a:t>
            </a:r>
            <a:endParaRPr lang="en-ZA" dirty="0" smtClean="0">
              <a:solidFill>
                <a:schemeClr val="bg1"/>
              </a:solidFill>
            </a:endParaRPr>
          </a:p>
          <a:p>
            <a:pPr algn="just"/>
            <a:r>
              <a:rPr lang="en-ZA" dirty="0" smtClean="0">
                <a:solidFill>
                  <a:schemeClr val="bg1"/>
                </a:solidFill>
              </a:rPr>
              <a:t>  </a:t>
            </a:r>
          </a:p>
          <a:p>
            <a:pPr algn="just"/>
            <a:endParaRPr lang="en-ZA" dirty="0" smtClean="0">
              <a:solidFill>
                <a:schemeClr val="bg1"/>
              </a:solidFill>
            </a:endParaRPr>
          </a:p>
          <a:p>
            <a:pPr algn="just"/>
            <a:endParaRPr lang="en-Z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75656" y="764704"/>
            <a:ext cx="6336704" cy="648072"/>
          </a:xfrm>
        </p:spPr>
        <p:txBody>
          <a:bodyPr>
            <a:noAutofit/>
          </a:bodyPr>
          <a:lstStyle/>
          <a:p>
            <a:pPr algn="ctr"/>
            <a:r>
              <a:rPr lang="en-ZA" sz="4000" dirty="0" err="1" smtClean="0">
                <a:solidFill>
                  <a:schemeClr val="bg2">
                    <a:lumMod val="75000"/>
                  </a:schemeClr>
                </a:solidFill>
              </a:rPr>
              <a:t>Notifier</a:t>
            </a:r>
            <a:r>
              <a:rPr lang="en-ZA" sz="4000" dirty="0" smtClean="0">
                <a:solidFill>
                  <a:schemeClr val="bg2">
                    <a:lumMod val="75000"/>
                  </a:schemeClr>
                </a:solidFill>
              </a:rPr>
              <a:t> App: Email Demo</a:t>
            </a:r>
            <a:endParaRPr lang="en-ZA" sz="4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079" name="AutoShape 7" descr="https://cdn1.iconfinder.com/data/icons/ios-7-style-metro-ui-icons/512/MetroUI_Bluetooth_Al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pic>
        <p:nvPicPr>
          <p:cNvPr id="5" name="WP_20140810_00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27584" y="1916832"/>
            <a:ext cx="7344816" cy="413145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31640" y="188640"/>
            <a:ext cx="6336704" cy="1008112"/>
          </a:xfrm>
        </p:spPr>
        <p:txBody>
          <a:bodyPr>
            <a:noAutofit/>
          </a:bodyPr>
          <a:lstStyle/>
          <a:p>
            <a:pPr algn="ctr"/>
            <a:r>
              <a:rPr lang="en-ZA" sz="4000" dirty="0" smtClean="0">
                <a:solidFill>
                  <a:schemeClr val="bg2">
                    <a:lumMod val="75000"/>
                  </a:schemeClr>
                </a:solidFill>
              </a:rPr>
              <a:t>Where to next? … Testing</a:t>
            </a:r>
            <a:endParaRPr lang="en-ZA" sz="4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079" name="AutoShape 7" descr="https://cdn1.iconfinder.com/data/icons/ios-7-style-metro-ui-icons/512/MetroUI_Bluetooth_Al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12" name="TextBox 11"/>
          <p:cNvSpPr txBox="1"/>
          <p:nvPr/>
        </p:nvSpPr>
        <p:spPr>
          <a:xfrm>
            <a:off x="395536" y="1225689"/>
            <a:ext cx="81369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ZA" sz="2400" dirty="0" smtClean="0">
                <a:solidFill>
                  <a:schemeClr val="bg1"/>
                </a:solidFill>
              </a:rPr>
              <a:t> The first questionnaire used a broad scope of participants to gain data (low fidelity prototyping / large breadth on multiple features &amp; tasks).</a:t>
            </a:r>
          </a:p>
          <a:p>
            <a:pPr algn="just"/>
            <a:endParaRPr lang="en-ZA" sz="2400" dirty="0" smtClean="0">
              <a:solidFill>
                <a:schemeClr val="bg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ZA" sz="2400" dirty="0" smtClean="0">
                <a:solidFill>
                  <a:schemeClr val="bg1"/>
                </a:solidFill>
              </a:rPr>
              <a:t> The second user study will be done to gain a deeper understanding of how users interact with the smart watch (High fidelity / testing specific apps based on first user study).</a:t>
            </a:r>
          </a:p>
          <a:p>
            <a:pPr algn="just"/>
            <a:endParaRPr lang="en-ZA" sz="2400" dirty="0" smtClean="0">
              <a:solidFill>
                <a:schemeClr val="bg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ZA" sz="2400" dirty="0" smtClean="0">
                <a:solidFill>
                  <a:schemeClr val="bg1"/>
                </a:solidFill>
              </a:rPr>
              <a:t> Fewer participants selected this time (5 – 10).</a:t>
            </a:r>
          </a:p>
          <a:p>
            <a:pPr algn="just"/>
            <a:endParaRPr lang="en-ZA" sz="2400" dirty="0" smtClean="0">
              <a:solidFill>
                <a:schemeClr val="bg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ZA" sz="2400" dirty="0" smtClean="0">
                <a:solidFill>
                  <a:schemeClr val="bg1"/>
                </a:solidFill>
              </a:rPr>
              <a:t> Sample for the 2</a:t>
            </a:r>
            <a:r>
              <a:rPr lang="en-ZA" sz="2400" baseline="30000" dirty="0" smtClean="0">
                <a:solidFill>
                  <a:schemeClr val="bg1"/>
                </a:solidFill>
              </a:rPr>
              <a:t>nd</a:t>
            </a:r>
            <a:r>
              <a:rPr lang="en-ZA" sz="2400" dirty="0" smtClean="0">
                <a:solidFill>
                  <a:schemeClr val="bg1"/>
                </a:solidFill>
              </a:rPr>
              <a:t> questionnaire will be taken from a similar test sample as the 1</a:t>
            </a:r>
            <a:r>
              <a:rPr lang="en-ZA" sz="2400" baseline="30000" dirty="0" smtClean="0">
                <a:solidFill>
                  <a:schemeClr val="bg1"/>
                </a:solidFill>
              </a:rPr>
              <a:t>st</a:t>
            </a:r>
            <a:r>
              <a:rPr lang="en-ZA" sz="2400" dirty="0" smtClean="0">
                <a:solidFill>
                  <a:schemeClr val="bg1"/>
                </a:solidFill>
              </a:rPr>
              <a:t> one. Also have a sample of expert users, 3 - 4 post-grad students for comparison.</a:t>
            </a:r>
            <a:endParaRPr lang="en-ZA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95636" y="773266"/>
            <a:ext cx="6336704" cy="1008112"/>
          </a:xfrm>
        </p:spPr>
        <p:txBody>
          <a:bodyPr>
            <a:noAutofit/>
          </a:bodyPr>
          <a:lstStyle/>
          <a:p>
            <a:pPr algn="ctr"/>
            <a:r>
              <a:rPr lang="en-ZA" sz="4000" dirty="0" smtClean="0">
                <a:solidFill>
                  <a:schemeClr val="bg2">
                    <a:lumMod val="75000"/>
                  </a:schemeClr>
                </a:solidFill>
              </a:rPr>
              <a:t>Where to next? …</a:t>
            </a:r>
            <a:br>
              <a:rPr lang="en-ZA" sz="40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ZA" sz="4000" dirty="0" smtClean="0">
                <a:solidFill>
                  <a:schemeClr val="bg2">
                    <a:lumMod val="75000"/>
                  </a:schemeClr>
                </a:solidFill>
              </a:rPr>
              <a:t>Phone Finder Application</a:t>
            </a:r>
            <a:endParaRPr lang="en-ZA" sz="4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079" name="AutoShape 7" descr="https://cdn1.iconfinder.com/data/icons/ios-7-style-metro-ui-icons/512/MetroUI_Bluetooth_Al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5" name="TextBox 4"/>
          <p:cNvSpPr txBox="1"/>
          <p:nvPr/>
        </p:nvSpPr>
        <p:spPr>
          <a:xfrm>
            <a:off x="353535" y="2060849"/>
            <a:ext cx="853894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ZA" sz="2400" dirty="0" smtClean="0">
                <a:solidFill>
                  <a:schemeClr val="bg1"/>
                </a:solidFill>
              </a:rPr>
              <a:t> The 1</a:t>
            </a:r>
            <a:r>
              <a:rPr lang="en-ZA" sz="2400" baseline="30000" dirty="0" smtClean="0">
                <a:solidFill>
                  <a:schemeClr val="bg1"/>
                </a:solidFill>
              </a:rPr>
              <a:t>st</a:t>
            </a:r>
            <a:r>
              <a:rPr lang="en-ZA" sz="2400" dirty="0" smtClean="0">
                <a:solidFill>
                  <a:schemeClr val="bg1"/>
                </a:solidFill>
              </a:rPr>
              <a:t> questionnaire asked participants to give ideas of an</a:t>
            </a:r>
          </a:p>
          <a:p>
            <a:pPr algn="just"/>
            <a:r>
              <a:rPr lang="en-ZA" sz="2400" dirty="0" smtClean="0">
                <a:solidFill>
                  <a:schemeClr val="bg1"/>
                </a:solidFill>
              </a:rPr>
              <a:t> interesting and potentially useful app which they would use. A    number said they would like a phone finder app.</a:t>
            </a:r>
          </a:p>
          <a:p>
            <a:pPr algn="just"/>
            <a:endParaRPr lang="en-ZA" sz="2400" dirty="0" smtClean="0">
              <a:solidFill>
                <a:schemeClr val="bg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ZA" sz="2400" dirty="0" smtClean="0">
                <a:solidFill>
                  <a:schemeClr val="bg1"/>
                </a:solidFill>
              </a:rPr>
              <a:t> Review of existing phone finder apps revealed the following:</a:t>
            </a:r>
          </a:p>
          <a:p>
            <a:pPr lvl="1" algn="just">
              <a:buFont typeface="Arial" pitchFamily="34" charset="0"/>
              <a:buChar char="•"/>
            </a:pPr>
            <a:r>
              <a:rPr lang="en-ZA" sz="2400" dirty="0" smtClean="0">
                <a:solidFill>
                  <a:schemeClr val="bg1"/>
                </a:solidFill>
              </a:rPr>
              <a:t> No bypass of Android phone state (mute to loud) in order to force sound output (no multi-modality support).</a:t>
            </a:r>
          </a:p>
          <a:p>
            <a:pPr lvl="1" algn="just">
              <a:buFont typeface="Arial" pitchFamily="34" charset="0"/>
              <a:buChar char="•"/>
            </a:pPr>
            <a:r>
              <a:rPr lang="en-ZA" sz="2400" dirty="0" smtClean="0">
                <a:solidFill>
                  <a:schemeClr val="bg1"/>
                </a:solidFill>
              </a:rPr>
              <a:t> Most are not free</a:t>
            </a:r>
          </a:p>
          <a:p>
            <a:pPr lvl="1" algn="just">
              <a:buFont typeface="Arial" pitchFamily="34" charset="0"/>
              <a:buChar char="•"/>
            </a:pPr>
            <a:r>
              <a:rPr lang="en-ZA" sz="2400" dirty="0" smtClean="0">
                <a:solidFill>
                  <a:schemeClr val="bg1"/>
                </a:solidFill>
              </a:rPr>
              <a:t> Have limited methods to find a phone (Ringing / vibration most popular)</a:t>
            </a:r>
          </a:p>
          <a:p>
            <a:pPr lvl="1" algn="just">
              <a:buFont typeface="Arial" pitchFamily="34" charset="0"/>
              <a:buChar char="•"/>
            </a:pPr>
            <a:r>
              <a:rPr lang="en-ZA" sz="2400" dirty="0" smtClean="0">
                <a:solidFill>
                  <a:schemeClr val="bg1"/>
                </a:solidFill>
              </a:rPr>
              <a:t> Have unnecessarily complicated native companion apps installed on Android phone</a:t>
            </a:r>
          </a:p>
          <a:p>
            <a:pPr algn="just"/>
            <a:endParaRPr lang="en-ZA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31640" y="548680"/>
            <a:ext cx="6336704" cy="1008112"/>
          </a:xfrm>
        </p:spPr>
        <p:txBody>
          <a:bodyPr>
            <a:noAutofit/>
          </a:bodyPr>
          <a:lstStyle/>
          <a:p>
            <a:pPr algn="ctr"/>
            <a:r>
              <a:rPr lang="en-ZA" sz="40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ZA" sz="40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ZA" sz="4000" dirty="0" smtClean="0">
                <a:solidFill>
                  <a:schemeClr val="bg2">
                    <a:lumMod val="75000"/>
                  </a:schemeClr>
                </a:solidFill>
              </a:rPr>
              <a:t>Phone Finder Application</a:t>
            </a:r>
            <a:endParaRPr lang="en-ZA" sz="4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079" name="AutoShape 7" descr="https://cdn1.iconfinder.com/data/icons/ios-7-style-metro-ui-icons/512/MetroUI_Bluetooth_Al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5" name="TextBox 4"/>
          <p:cNvSpPr txBox="1"/>
          <p:nvPr/>
        </p:nvSpPr>
        <p:spPr>
          <a:xfrm>
            <a:off x="323528" y="1844824"/>
            <a:ext cx="853894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ZA" sz="2400" dirty="0" smtClean="0">
                <a:solidFill>
                  <a:schemeClr val="bg1"/>
                </a:solidFill>
              </a:rPr>
              <a:t> The new implementation takes these into consideration.</a:t>
            </a:r>
          </a:p>
          <a:p>
            <a:pPr algn="just">
              <a:buFont typeface="Arial" pitchFamily="34" charset="0"/>
              <a:buChar char="•"/>
            </a:pPr>
            <a:endParaRPr lang="en-ZA" sz="2400" dirty="0" smtClean="0">
              <a:solidFill>
                <a:schemeClr val="bg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ZA" sz="2400" dirty="0" smtClean="0">
                <a:solidFill>
                  <a:schemeClr val="bg1"/>
                </a:solidFill>
              </a:rPr>
              <a:t> Need to allow for multiple options for finding a phone (visual, aural, </a:t>
            </a:r>
            <a:r>
              <a:rPr lang="en-ZA" sz="2400" dirty="0" err="1" smtClean="0">
                <a:solidFill>
                  <a:schemeClr val="bg1"/>
                </a:solidFill>
              </a:rPr>
              <a:t>haptic</a:t>
            </a:r>
            <a:r>
              <a:rPr lang="en-ZA" sz="2400" dirty="0" smtClean="0">
                <a:solidFill>
                  <a:schemeClr val="bg1"/>
                </a:solidFill>
              </a:rPr>
              <a:t>)</a:t>
            </a:r>
          </a:p>
          <a:p>
            <a:pPr algn="just">
              <a:buFont typeface="Arial" pitchFamily="34" charset="0"/>
              <a:buChar char="•"/>
            </a:pPr>
            <a:endParaRPr lang="en-ZA" sz="2400" dirty="0" smtClean="0">
              <a:solidFill>
                <a:schemeClr val="bg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ZA" sz="2400" dirty="0" smtClean="0">
                <a:solidFill>
                  <a:schemeClr val="bg1"/>
                </a:solidFill>
              </a:rPr>
              <a:t> </a:t>
            </a:r>
            <a:r>
              <a:rPr lang="en-ZA" sz="2400" dirty="0" err="1" smtClean="0">
                <a:solidFill>
                  <a:schemeClr val="bg1"/>
                </a:solidFill>
              </a:rPr>
              <a:t>eg</a:t>
            </a:r>
            <a:r>
              <a:rPr lang="en-ZA" sz="2400" dirty="0" smtClean="0">
                <a:solidFill>
                  <a:schemeClr val="bg1"/>
                </a:solidFill>
              </a:rPr>
              <a:t>. Bluetooth signal strength can determine phone proximity, succession of watch vibrations increase in frequency the stronger the signal gets.</a:t>
            </a:r>
          </a:p>
          <a:p>
            <a:pPr algn="just">
              <a:buFont typeface="Arial" pitchFamily="34" charset="0"/>
              <a:buChar char="•"/>
            </a:pPr>
            <a:endParaRPr lang="en-ZA" sz="2400" dirty="0" smtClean="0">
              <a:solidFill>
                <a:schemeClr val="bg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ZA" sz="2400" dirty="0" smtClean="0">
                <a:solidFill>
                  <a:schemeClr val="bg1"/>
                </a:solidFill>
              </a:rPr>
              <a:t> Minimal companion app to be installed on phone to allow for the change of phone states and access to multi-media libraries.</a:t>
            </a:r>
          </a:p>
          <a:p>
            <a:pPr algn="just"/>
            <a:endParaRPr lang="en-ZA" sz="2400" dirty="0" smtClean="0">
              <a:solidFill>
                <a:schemeClr val="bg1"/>
              </a:solidFill>
            </a:endParaRPr>
          </a:p>
          <a:p>
            <a:pPr algn="just"/>
            <a:endParaRPr lang="en-ZA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31640" y="548680"/>
            <a:ext cx="6336704" cy="1008112"/>
          </a:xfrm>
        </p:spPr>
        <p:txBody>
          <a:bodyPr>
            <a:noAutofit/>
          </a:bodyPr>
          <a:lstStyle/>
          <a:p>
            <a:pPr algn="ctr"/>
            <a:r>
              <a:rPr lang="en-ZA" sz="4000" dirty="0" smtClean="0">
                <a:solidFill>
                  <a:schemeClr val="bg2">
                    <a:lumMod val="75000"/>
                  </a:schemeClr>
                </a:solidFill>
              </a:rPr>
              <a:t>Still to do…</a:t>
            </a:r>
            <a:endParaRPr lang="en-ZA" sz="4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079" name="AutoShape 7" descr="https://cdn1.iconfinder.com/data/icons/ios-7-style-metro-ui-icons/512/MetroUI_Bluetooth_Al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5" name="TextBox 4"/>
          <p:cNvSpPr txBox="1"/>
          <p:nvPr/>
        </p:nvSpPr>
        <p:spPr>
          <a:xfrm>
            <a:off x="323528" y="1844824"/>
            <a:ext cx="85389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ZA" sz="2400" dirty="0" smtClean="0">
                <a:solidFill>
                  <a:schemeClr val="bg1"/>
                </a:solidFill>
              </a:rPr>
              <a:t> Complete Development of the phone finder application.</a:t>
            </a:r>
          </a:p>
          <a:p>
            <a:pPr algn="just">
              <a:buFont typeface="Arial" pitchFamily="34" charset="0"/>
              <a:buChar char="•"/>
            </a:pPr>
            <a:endParaRPr lang="en-ZA" sz="2400" dirty="0" smtClean="0">
              <a:solidFill>
                <a:schemeClr val="bg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ZA" sz="2400" dirty="0" smtClean="0">
                <a:solidFill>
                  <a:schemeClr val="bg1"/>
                </a:solidFill>
              </a:rPr>
              <a:t> Perform the 2</a:t>
            </a:r>
            <a:r>
              <a:rPr lang="en-ZA" sz="2400" baseline="30000" dirty="0" smtClean="0">
                <a:solidFill>
                  <a:schemeClr val="bg1"/>
                </a:solidFill>
              </a:rPr>
              <a:t>nd</a:t>
            </a:r>
            <a:r>
              <a:rPr lang="en-ZA" sz="2400" dirty="0" smtClean="0">
                <a:solidFill>
                  <a:schemeClr val="bg1"/>
                </a:solidFill>
              </a:rPr>
              <a:t> usability test with both the </a:t>
            </a:r>
            <a:r>
              <a:rPr lang="en-ZA" sz="2400" dirty="0" err="1" smtClean="0">
                <a:solidFill>
                  <a:schemeClr val="bg1"/>
                </a:solidFill>
              </a:rPr>
              <a:t>notifier</a:t>
            </a:r>
            <a:r>
              <a:rPr lang="en-ZA" sz="2400" dirty="0" smtClean="0">
                <a:solidFill>
                  <a:schemeClr val="bg1"/>
                </a:solidFill>
              </a:rPr>
              <a:t> and phone finder apps.</a:t>
            </a:r>
          </a:p>
          <a:p>
            <a:pPr algn="just">
              <a:buFont typeface="Arial" pitchFamily="34" charset="0"/>
              <a:buChar char="•"/>
            </a:pPr>
            <a:endParaRPr lang="en-ZA" sz="2400" dirty="0" smtClean="0">
              <a:solidFill>
                <a:schemeClr val="bg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ZA" sz="2400" dirty="0" smtClean="0">
                <a:solidFill>
                  <a:schemeClr val="bg1"/>
                </a:solidFill>
              </a:rPr>
              <a:t> Write up on the findings.</a:t>
            </a:r>
          </a:p>
          <a:p>
            <a:pPr algn="just"/>
            <a:endParaRPr lang="en-ZA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AutoShape 7" descr="https://cdn1.iconfinder.com/data/icons/ios-7-style-metro-ui-icons/512/MetroUI_Bluetooth_Al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pic>
        <p:nvPicPr>
          <p:cNvPr id="7" name="Picture 6" descr="questscre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1124744"/>
            <a:ext cx="3168352" cy="5025661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47664" y="836712"/>
            <a:ext cx="5832648" cy="648072"/>
          </a:xfrm>
        </p:spPr>
        <p:txBody>
          <a:bodyPr>
            <a:noAutofit/>
          </a:bodyPr>
          <a:lstStyle/>
          <a:p>
            <a:pPr algn="ctr"/>
            <a:r>
              <a:rPr lang="en-ZA" sz="4000" dirty="0" smtClean="0">
                <a:solidFill>
                  <a:schemeClr val="bg2">
                    <a:lumMod val="75000"/>
                  </a:schemeClr>
                </a:solidFill>
              </a:rPr>
              <a:t>This seminar covers</a:t>
            </a:r>
            <a:endParaRPr lang="en-ZA" sz="4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1772816"/>
            <a:ext cx="61926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ZA" sz="2800" dirty="0">
                <a:solidFill>
                  <a:schemeClr val="bg1"/>
                </a:solidFill>
              </a:rPr>
              <a:t> </a:t>
            </a:r>
            <a:r>
              <a:rPr lang="en-ZA" sz="2800" dirty="0" smtClean="0">
                <a:solidFill>
                  <a:schemeClr val="bg1"/>
                </a:solidFill>
              </a:rPr>
              <a:t>Quick recap of the project</a:t>
            </a:r>
          </a:p>
          <a:p>
            <a:pPr>
              <a:buFont typeface="Arial" pitchFamily="34" charset="0"/>
              <a:buChar char="•"/>
            </a:pPr>
            <a:endParaRPr lang="en-ZA" sz="2800" dirty="0" smtClean="0">
              <a:solidFill>
                <a:schemeClr val="bg1"/>
              </a:solidFill>
            </a:endParaRPr>
          </a:p>
          <a:p>
            <a:endParaRPr lang="en-ZA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ZA" sz="2800" dirty="0" smtClean="0">
                <a:solidFill>
                  <a:schemeClr val="bg1"/>
                </a:solidFill>
              </a:rPr>
              <a:t> Project progress / findings so far</a:t>
            </a:r>
          </a:p>
          <a:p>
            <a:pPr>
              <a:buFont typeface="Arial" pitchFamily="34" charset="0"/>
              <a:buChar char="•"/>
            </a:pPr>
            <a:endParaRPr lang="en-ZA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ZA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ZA" sz="2800" dirty="0" smtClean="0">
                <a:solidFill>
                  <a:schemeClr val="bg1"/>
                </a:solidFill>
              </a:rPr>
              <a:t> Where to next? </a:t>
            </a:r>
          </a:p>
          <a:p>
            <a:pPr algn="ctr">
              <a:buFont typeface="Arial" pitchFamily="34" charset="0"/>
              <a:buChar char="•"/>
            </a:pPr>
            <a:endParaRPr lang="en-ZA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47664" y="836712"/>
            <a:ext cx="5832648" cy="648072"/>
          </a:xfrm>
        </p:spPr>
        <p:txBody>
          <a:bodyPr>
            <a:noAutofit/>
          </a:bodyPr>
          <a:lstStyle/>
          <a:p>
            <a:pPr algn="ctr"/>
            <a:r>
              <a:rPr lang="en-ZA" sz="4000" dirty="0" smtClean="0">
                <a:solidFill>
                  <a:schemeClr val="bg2">
                    <a:lumMod val="75000"/>
                  </a:schemeClr>
                </a:solidFill>
              </a:rPr>
              <a:t>The Project</a:t>
            </a:r>
            <a:endParaRPr lang="en-ZA" sz="4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1772816"/>
            <a:ext cx="83529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ZA" sz="2800" dirty="0">
                <a:solidFill>
                  <a:schemeClr val="bg1"/>
                </a:solidFill>
              </a:rPr>
              <a:t> </a:t>
            </a:r>
            <a:r>
              <a:rPr lang="en-ZA" sz="2800" dirty="0" smtClean="0">
                <a:solidFill>
                  <a:schemeClr val="bg1"/>
                </a:solidFill>
              </a:rPr>
              <a:t>Different target audiences would want a smart watch for different things.</a:t>
            </a:r>
          </a:p>
          <a:p>
            <a:pPr>
              <a:buFont typeface="Arial" pitchFamily="34" charset="0"/>
              <a:buChar char="•"/>
            </a:pPr>
            <a:endParaRPr lang="en-ZA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ZA" sz="2800" dirty="0" smtClean="0">
                <a:solidFill>
                  <a:schemeClr val="bg1"/>
                </a:solidFill>
              </a:rPr>
              <a:t> Here we investigate whether the smart watch can be a  potentially useful device to </a:t>
            </a:r>
            <a:r>
              <a:rPr lang="en-ZA" sz="2800" dirty="0" smtClean="0">
                <a:solidFill>
                  <a:srgbClr val="FF0000"/>
                </a:solidFill>
              </a:rPr>
              <a:t>university students</a:t>
            </a:r>
            <a:r>
              <a:rPr lang="en-ZA" sz="2800" dirty="0" smtClean="0">
                <a:solidFill>
                  <a:schemeClr val="bg1"/>
                </a:solidFill>
              </a:rPr>
              <a:t> (student-device interaction)</a:t>
            </a:r>
          </a:p>
          <a:p>
            <a:pPr>
              <a:buFont typeface="Arial" pitchFamily="34" charset="0"/>
              <a:buChar char="•"/>
            </a:pPr>
            <a:endParaRPr lang="en-ZA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ZA" sz="2800" dirty="0" smtClean="0">
                <a:solidFill>
                  <a:schemeClr val="bg1"/>
                </a:solidFill>
              </a:rPr>
              <a:t> The type of information (applications) which would be considered the most useful by students on a smart watch.</a:t>
            </a:r>
            <a:endParaRPr lang="en-ZA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47664" y="836712"/>
            <a:ext cx="5832648" cy="648072"/>
          </a:xfrm>
        </p:spPr>
        <p:txBody>
          <a:bodyPr>
            <a:noAutofit/>
          </a:bodyPr>
          <a:lstStyle/>
          <a:p>
            <a:pPr algn="ctr"/>
            <a:r>
              <a:rPr lang="en-ZA" sz="4000" dirty="0" smtClean="0">
                <a:solidFill>
                  <a:schemeClr val="bg2">
                    <a:lumMod val="75000"/>
                  </a:schemeClr>
                </a:solidFill>
              </a:rPr>
              <a:t>The Project</a:t>
            </a:r>
            <a:endParaRPr lang="en-ZA" sz="4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1772816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en-ZA" sz="3200" dirty="0" smtClean="0">
              <a:solidFill>
                <a:srgbClr val="FFC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ZA" sz="3200" dirty="0" smtClean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1772816"/>
            <a:ext cx="80648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ZA" sz="2800" dirty="0">
                <a:solidFill>
                  <a:schemeClr val="bg1"/>
                </a:solidFill>
              </a:rPr>
              <a:t> </a:t>
            </a:r>
            <a:r>
              <a:rPr lang="en-ZA" sz="2800" dirty="0" smtClean="0">
                <a:solidFill>
                  <a:schemeClr val="bg1"/>
                </a:solidFill>
              </a:rPr>
              <a:t>So why would students want to use a smart watch?</a:t>
            </a:r>
          </a:p>
          <a:p>
            <a:endParaRPr lang="en-ZA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ZA" sz="2800" dirty="0" smtClean="0">
                <a:solidFill>
                  <a:schemeClr val="bg1"/>
                </a:solidFill>
              </a:rPr>
              <a:t> Would the access to this information be easier on the smart watch or smart phone interface? (Perhaps  in particular  circumstances?)</a:t>
            </a:r>
          </a:p>
          <a:p>
            <a:endParaRPr lang="en-ZA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ZA" sz="2800" dirty="0" smtClean="0">
                <a:solidFill>
                  <a:schemeClr val="bg1"/>
                </a:solidFill>
              </a:rPr>
              <a:t> Questions to be answered  via proof of concept applications requested by CS1L.</a:t>
            </a:r>
            <a:endParaRPr lang="en-ZA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47664" y="980728"/>
            <a:ext cx="5832648" cy="648072"/>
          </a:xfrm>
        </p:spPr>
        <p:txBody>
          <a:bodyPr>
            <a:noAutofit/>
          </a:bodyPr>
          <a:lstStyle/>
          <a:p>
            <a:pPr algn="ctr"/>
            <a:r>
              <a:rPr lang="en-ZA" sz="4000" dirty="0" smtClean="0">
                <a:solidFill>
                  <a:schemeClr val="bg2">
                    <a:lumMod val="75000"/>
                  </a:schemeClr>
                </a:solidFill>
              </a:rPr>
              <a:t>First some demographics</a:t>
            </a:r>
            <a:endParaRPr lang="en-ZA" sz="4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2060848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ZA" sz="2800" dirty="0" smtClean="0">
                <a:solidFill>
                  <a:schemeClr val="bg1"/>
                </a:solidFill>
              </a:rPr>
              <a:t> </a:t>
            </a:r>
            <a:r>
              <a:rPr lang="en-ZA" sz="2400" dirty="0" smtClean="0">
                <a:solidFill>
                  <a:schemeClr val="bg1"/>
                </a:solidFill>
              </a:rPr>
              <a:t>Total class size = 211                 Number of participants = 89 </a:t>
            </a:r>
            <a:endParaRPr lang="en-ZA" sz="28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1043608" y="3068960"/>
          <a:ext cx="360040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4860032" y="3068960"/>
          <a:ext cx="3744416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47664" y="980728"/>
            <a:ext cx="5832648" cy="648072"/>
          </a:xfrm>
        </p:spPr>
        <p:txBody>
          <a:bodyPr>
            <a:noAutofit/>
          </a:bodyPr>
          <a:lstStyle/>
          <a:p>
            <a:pPr algn="ctr"/>
            <a:r>
              <a:rPr lang="en-ZA" sz="4000" dirty="0" smtClean="0">
                <a:solidFill>
                  <a:schemeClr val="bg2">
                    <a:lumMod val="75000"/>
                  </a:schemeClr>
                </a:solidFill>
              </a:rPr>
              <a:t>Year of study &amp; Majors</a:t>
            </a:r>
            <a:endParaRPr lang="en-ZA" sz="4000" dirty="0">
              <a:solidFill>
                <a:schemeClr val="bg2">
                  <a:lumMod val="75000"/>
                </a:schemeClr>
              </a:solidFill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827584" y="2924944"/>
          <a:ext cx="4032448" cy="3271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5076056" y="2996952"/>
          <a:ext cx="367240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47664" y="1052736"/>
            <a:ext cx="5832648" cy="648072"/>
          </a:xfrm>
        </p:spPr>
        <p:txBody>
          <a:bodyPr>
            <a:noAutofit/>
          </a:bodyPr>
          <a:lstStyle/>
          <a:p>
            <a:pPr algn="ctr"/>
            <a:r>
              <a:rPr lang="en-ZA" sz="4000" dirty="0" smtClean="0">
                <a:solidFill>
                  <a:schemeClr val="bg2">
                    <a:lumMod val="75000"/>
                  </a:schemeClr>
                </a:solidFill>
              </a:rPr>
              <a:t>Questionnaire findings</a:t>
            </a:r>
            <a:endParaRPr lang="en-ZA" sz="4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1844824"/>
            <a:ext cx="80648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ZA" sz="2800" dirty="0" smtClean="0">
                <a:solidFill>
                  <a:schemeClr val="bg1"/>
                </a:solidFill>
              </a:rPr>
              <a:t> </a:t>
            </a:r>
            <a:r>
              <a:rPr lang="en-ZA" sz="2800" dirty="0" smtClean="0">
                <a:solidFill>
                  <a:srgbClr val="C00000"/>
                </a:solidFill>
              </a:rPr>
              <a:t>Majority</a:t>
            </a:r>
            <a:r>
              <a:rPr lang="en-ZA" sz="2800" dirty="0" smtClean="0">
                <a:solidFill>
                  <a:schemeClr val="bg1"/>
                </a:solidFill>
              </a:rPr>
              <a:t> of respondents were interested in using a</a:t>
            </a:r>
          </a:p>
          <a:p>
            <a:r>
              <a:rPr lang="en-ZA" sz="2800" dirty="0" smtClean="0">
                <a:solidFill>
                  <a:schemeClr val="bg1"/>
                </a:solidFill>
              </a:rPr>
              <a:t>   smart watch for data retrieval  </a:t>
            </a:r>
          </a:p>
          <a:p>
            <a:endParaRPr lang="en-ZA" sz="2800" dirty="0" smtClean="0">
              <a:solidFill>
                <a:schemeClr val="bg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ZA" sz="2400" dirty="0" smtClean="0">
                <a:solidFill>
                  <a:schemeClr val="bg1"/>
                </a:solidFill>
              </a:rPr>
              <a:t> Convenience of an always accessible on-wrist interface</a:t>
            </a:r>
          </a:p>
          <a:p>
            <a:pPr lvl="1"/>
            <a:endParaRPr lang="en-ZA" sz="2400" dirty="0" smtClean="0">
              <a:solidFill>
                <a:schemeClr val="bg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ZA" sz="2400" dirty="0" smtClean="0">
                <a:solidFill>
                  <a:schemeClr val="bg1"/>
                </a:solidFill>
              </a:rPr>
              <a:t> Physical security of having device attached to arm</a:t>
            </a:r>
          </a:p>
          <a:p>
            <a:pPr lvl="1"/>
            <a:endParaRPr lang="en-ZA" sz="2400" dirty="0" smtClean="0">
              <a:solidFill>
                <a:schemeClr val="bg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ZA" sz="2400" dirty="0" smtClean="0">
                <a:solidFill>
                  <a:schemeClr val="bg1"/>
                </a:solidFill>
              </a:rPr>
              <a:t> Similar features to smart phone with added portability</a:t>
            </a:r>
          </a:p>
          <a:p>
            <a:pPr lvl="1">
              <a:buFont typeface="Arial" pitchFamily="34" charset="0"/>
              <a:buChar char="•"/>
            </a:pPr>
            <a:endParaRPr lang="en-ZA" sz="2400" dirty="0" smtClean="0">
              <a:solidFill>
                <a:schemeClr val="bg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ZA" sz="2400" dirty="0" smtClean="0">
                <a:solidFill>
                  <a:schemeClr val="bg1"/>
                </a:solidFill>
              </a:rPr>
              <a:t> Curiosity for new tech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47664" y="1052736"/>
            <a:ext cx="5832648" cy="648072"/>
          </a:xfrm>
        </p:spPr>
        <p:txBody>
          <a:bodyPr>
            <a:noAutofit/>
          </a:bodyPr>
          <a:lstStyle/>
          <a:p>
            <a:pPr algn="ctr"/>
            <a:r>
              <a:rPr lang="en-ZA" sz="4000" dirty="0" smtClean="0">
                <a:solidFill>
                  <a:schemeClr val="bg2">
                    <a:lumMod val="75000"/>
                  </a:schemeClr>
                </a:solidFill>
              </a:rPr>
              <a:t>More findings</a:t>
            </a:r>
            <a:endParaRPr lang="en-ZA" sz="4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2060848"/>
            <a:ext cx="80648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ZA" sz="2800" b="1" i="1" dirty="0" smtClean="0">
                <a:solidFill>
                  <a:schemeClr val="bg1"/>
                </a:solidFill>
              </a:rPr>
              <a:t> </a:t>
            </a:r>
            <a:r>
              <a:rPr lang="en-ZA" sz="2800" dirty="0" smtClean="0">
                <a:solidFill>
                  <a:schemeClr val="bg1"/>
                </a:solidFill>
              </a:rPr>
              <a:t>Possible perceived deterrents found when using a smart watch as per the questionnaire:</a:t>
            </a:r>
          </a:p>
          <a:p>
            <a:pPr>
              <a:buFont typeface="Arial" pitchFamily="34" charset="0"/>
              <a:buChar char="•"/>
            </a:pPr>
            <a:endParaRPr lang="en-ZA" sz="2800" dirty="0" smtClean="0">
              <a:solidFill>
                <a:schemeClr val="bg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ZA" sz="2400" dirty="0" smtClean="0">
                <a:solidFill>
                  <a:schemeClr val="bg1"/>
                </a:solidFill>
              </a:rPr>
              <a:t> Both devices can access the same information (Why use a watch when you can use a phone?)</a:t>
            </a:r>
          </a:p>
          <a:p>
            <a:pPr lvl="1"/>
            <a:endParaRPr lang="en-ZA" sz="2400" dirty="0" smtClean="0">
              <a:solidFill>
                <a:schemeClr val="bg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ZA" sz="2400" dirty="0" smtClean="0">
                <a:solidFill>
                  <a:schemeClr val="bg1"/>
                </a:solidFill>
              </a:rPr>
              <a:t> Adaptation to a new interface can be intimidating to users. They need to be motivated to learn how to use a smart watch over already established interfaces.</a:t>
            </a:r>
          </a:p>
          <a:p>
            <a:pPr lvl="1"/>
            <a:endParaRPr lang="en-ZA" sz="2400" dirty="0" smtClean="0">
              <a:solidFill>
                <a:schemeClr val="bg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ZA" sz="2400" dirty="0" smtClean="0">
                <a:solidFill>
                  <a:schemeClr val="bg1"/>
                </a:solidFill>
              </a:rPr>
              <a:t> Small screen and limited buttons for human-device interaction</a:t>
            </a:r>
          </a:p>
          <a:p>
            <a:pPr lvl="1">
              <a:buFont typeface="Arial" pitchFamily="34" charset="0"/>
              <a:buChar char="•"/>
            </a:pPr>
            <a:endParaRPr lang="en-ZA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47664" y="836712"/>
            <a:ext cx="5832648" cy="648072"/>
          </a:xfrm>
        </p:spPr>
        <p:txBody>
          <a:bodyPr>
            <a:noAutofit/>
          </a:bodyPr>
          <a:lstStyle/>
          <a:p>
            <a:pPr algn="ctr"/>
            <a:r>
              <a:rPr lang="en-ZA" sz="4000" dirty="0" smtClean="0">
                <a:solidFill>
                  <a:schemeClr val="bg2">
                    <a:lumMod val="75000"/>
                  </a:schemeClr>
                </a:solidFill>
              </a:rPr>
              <a:t>Requested Apps</a:t>
            </a:r>
            <a:endParaRPr lang="en-ZA" sz="4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1772816"/>
            <a:ext cx="80648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400" dirty="0" smtClean="0">
                <a:solidFill>
                  <a:schemeClr val="bg1"/>
                </a:solidFill>
              </a:rPr>
              <a:t>Applications which participants requested that would satisfy their data needs:</a:t>
            </a:r>
          </a:p>
          <a:p>
            <a:endParaRPr lang="en-ZA" sz="2400" dirty="0" smtClean="0">
              <a:solidFill>
                <a:schemeClr val="bg1"/>
              </a:solidFill>
            </a:endParaRPr>
          </a:p>
          <a:p>
            <a:endParaRPr lang="en-ZA" sz="2400" dirty="0" smtClean="0">
              <a:solidFill>
                <a:schemeClr val="bg1"/>
              </a:solidFill>
            </a:endParaRPr>
          </a:p>
          <a:p>
            <a:endParaRPr lang="en-ZA" sz="2400" dirty="0" smtClean="0">
              <a:solidFill>
                <a:schemeClr val="bg1"/>
              </a:solidFill>
            </a:endParaRPr>
          </a:p>
          <a:p>
            <a:endParaRPr lang="en-ZA" sz="2400" dirty="0" smtClean="0">
              <a:solidFill>
                <a:schemeClr val="bg1"/>
              </a:solidFill>
            </a:endParaRPr>
          </a:p>
          <a:p>
            <a:endParaRPr lang="en-ZA" sz="2400" dirty="0" smtClean="0">
              <a:solidFill>
                <a:schemeClr val="bg1"/>
              </a:solidFill>
            </a:endParaRPr>
          </a:p>
          <a:p>
            <a:endParaRPr lang="en-ZA" sz="2400" dirty="0" smtClean="0">
              <a:solidFill>
                <a:schemeClr val="bg1"/>
              </a:solidFill>
            </a:endParaRPr>
          </a:p>
          <a:p>
            <a:endParaRPr lang="en-ZA" sz="2400" dirty="0" smtClean="0">
              <a:solidFill>
                <a:schemeClr val="bg1"/>
              </a:solidFill>
            </a:endParaRPr>
          </a:p>
          <a:p>
            <a:endParaRPr lang="en-ZA" sz="2400" dirty="0" smtClean="0">
              <a:solidFill>
                <a:schemeClr val="bg1"/>
              </a:solidFill>
            </a:endParaRPr>
          </a:p>
          <a:p>
            <a:endParaRPr lang="en-ZA" sz="2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ZA" sz="2400" dirty="0" smtClean="0">
                <a:solidFill>
                  <a:schemeClr val="bg1"/>
                </a:solidFill>
              </a:rPr>
              <a:t> Proof of concept applications to ascertain their usefulness among students.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1835696" y="2564904"/>
          <a:ext cx="4752528" cy="311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12598</TotalTime>
  <Words>844</Words>
  <Application>Microsoft Office PowerPoint</Application>
  <PresentationFormat>On-screen Show (4:3)</PresentationFormat>
  <Paragraphs>127</Paragraphs>
  <Slides>19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An investigation into the usefulness of the Smart Watch Interface for university students</vt:lpstr>
      <vt:lpstr>This seminar covers</vt:lpstr>
      <vt:lpstr>The Project</vt:lpstr>
      <vt:lpstr>The Project</vt:lpstr>
      <vt:lpstr>First some demographics</vt:lpstr>
      <vt:lpstr>Year of study &amp; Majors</vt:lpstr>
      <vt:lpstr>Questionnaire findings</vt:lpstr>
      <vt:lpstr>More findings</vt:lpstr>
      <vt:lpstr>Requested Apps</vt:lpstr>
      <vt:lpstr>Development: from cloud to wrist</vt:lpstr>
      <vt:lpstr>Development: Notifier Application</vt:lpstr>
      <vt:lpstr>Development: Notifier Application</vt:lpstr>
      <vt:lpstr>Development: Notifier Application</vt:lpstr>
      <vt:lpstr>Notifier App: Email Demo</vt:lpstr>
      <vt:lpstr>Where to next? … Testing</vt:lpstr>
      <vt:lpstr>Where to next? … Phone Finder Application</vt:lpstr>
      <vt:lpstr> Phone Finder Application</vt:lpstr>
      <vt:lpstr>Still to do…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investigation into the usefulness of the Smart Watch Interface for university students</dc:title>
  <dc:creator>kyle</dc:creator>
  <cp:lastModifiedBy>kyle</cp:lastModifiedBy>
  <cp:revision>332</cp:revision>
  <dcterms:created xsi:type="dcterms:W3CDTF">2014-07-10T07:46:30Z</dcterms:created>
  <dcterms:modified xsi:type="dcterms:W3CDTF">2014-08-12T07:15:41Z</dcterms:modified>
</cp:coreProperties>
</file>